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3"/>
  </p:notesMasterIdLst>
  <p:sldIdLst>
    <p:sldId id="256" r:id="rId2"/>
    <p:sldId id="257" r:id="rId3"/>
    <p:sldId id="269" r:id="rId4"/>
    <p:sldId id="258" r:id="rId5"/>
    <p:sldId id="259" r:id="rId6"/>
    <p:sldId id="263" r:id="rId7"/>
    <p:sldId id="264" r:id="rId8"/>
    <p:sldId id="265" r:id="rId9"/>
    <p:sldId id="266" r:id="rId10"/>
    <p:sldId id="261" r:id="rId11"/>
    <p:sldId id="26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411B"/>
    <a:srgbClr val="4F54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5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Доходы всего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350302957791014E-2"/>
          <c:y val="0.25941403336137253"/>
          <c:w val="0.92538222248809965"/>
          <c:h val="0.56181495706826223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5.6053667648039117E-2"/>
                  <c:y val="-0.3249530467889102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</a:t>
                    </a:r>
                    <a:r>
                      <a:rPr lang="en-US" baseline="0" dirty="0" smtClean="0"/>
                      <a:t>265,2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1277919474668294E-2"/>
                  <c:y val="-0.2368015424903042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7463,1</a:t>
                    </a:r>
                    <a:endParaRPr lang="en-US" dirty="0" smtClean="0"/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4985.3</c:v>
                </c:pt>
                <c:pt idx="1">
                  <c:v>5162.8999999999996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221055648"/>
        <c:axId val="221056208"/>
        <c:axId val="0"/>
      </c:bar3DChart>
      <c:catAx>
        <c:axId val="2210556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  <c:crossAx val="221056208"/>
        <c:crosses val="autoZero"/>
        <c:auto val="1"/>
        <c:lblAlgn val="ctr"/>
        <c:lblOffset val="100"/>
        <c:noMultiLvlLbl val="0"/>
      </c:catAx>
      <c:valAx>
        <c:axId val="2210562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210556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449416640177058E-2"/>
          <c:y val="0.3785205964769347"/>
          <c:w val="0.86449834587174312"/>
          <c:h val="0.534585354713673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1859.2</c:v>
                </c:pt>
                <c:pt idx="1">
                  <c:v>459.5</c:v>
                </c:pt>
                <c:pt idx="2">
                  <c:v>2666.5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6.2582963950599854E-2"/>
          <c:y val="4.5485378167857873E-2"/>
          <c:w val="0.82451003833712522"/>
          <c:h val="0.25937032128705295"/>
        </c:manualLayout>
      </c:layout>
      <c:overlay val="0"/>
      <c:txPr>
        <a:bodyPr/>
        <a:lstStyle/>
        <a:p>
          <a:pPr>
            <a:defRPr b="1">
              <a:solidFill>
                <a:schemeClr val="accent6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2916666666666665E-2"/>
          <c:y val="0.12449409448818899"/>
          <c:w val="0.95416666666666672"/>
          <c:h val="0.6860942421259842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6666666666666628E-2"/>
                  <c:y val="-0.12151427619153428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249999999999924E-3"/>
                  <c:y val="-0.1158078629123513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12303.9</c:v>
                </c:pt>
                <c:pt idx="1">
                  <c:v>12303.9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221052848"/>
        <c:axId val="221051168"/>
        <c:axId val="0"/>
      </c:bar3DChart>
      <c:catAx>
        <c:axId val="2210528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21051168"/>
        <c:crosses val="autoZero"/>
        <c:auto val="1"/>
        <c:lblAlgn val="ctr"/>
        <c:lblOffset val="100"/>
        <c:noMultiLvlLbl val="0"/>
      </c:catAx>
      <c:valAx>
        <c:axId val="2210511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2105284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0711400918635168"/>
          <c:y val="0"/>
          <c:w val="0.38993864829396324"/>
          <c:h val="0.12935548313561868"/>
        </c:manualLayout>
      </c:layout>
      <c:overlay val="0"/>
      <c:txPr>
        <a:bodyPr/>
        <a:lstStyle/>
        <a:p>
          <a:pPr>
            <a:defRPr sz="2800" b="1">
              <a:solidFill>
                <a:schemeClr val="accent5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637122-16F7-497B-86ED-527C9DB314A8}" type="doc">
      <dgm:prSet loTypeId="urn:microsoft.com/office/officeart/2005/8/layout/hList1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1266FA0-F644-4518-B57A-4DB352085EF1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1800" b="1" dirty="0">
              <a:latin typeface="+mn-lt"/>
              <a:cs typeface="Arial" panose="020B0604020202020204" pitchFamily="34" charset="0"/>
            </a:rPr>
            <a:t>Бюджет</a:t>
          </a:r>
        </a:p>
      </dgm:t>
    </dgm:pt>
    <dgm:pt modelId="{C72DC0F2-ECBF-4346-B630-CDC0030FDB29}" type="parTrans" cxnId="{729D2B62-3AEE-424D-B881-A6A15EAE0137}">
      <dgm:prSet/>
      <dgm:spPr/>
      <dgm:t>
        <a:bodyPr/>
        <a:lstStyle/>
        <a:p>
          <a:endParaRPr lang="ru-RU"/>
        </a:p>
      </dgm:t>
    </dgm:pt>
    <dgm:pt modelId="{FA7A982D-713B-4A76-9AB7-D03DB5008273}" type="sibTrans" cxnId="{729D2B62-3AEE-424D-B881-A6A15EAE0137}">
      <dgm:prSet/>
      <dgm:spPr/>
      <dgm:t>
        <a:bodyPr/>
        <a:lstStyle/>
        <a:p>
          <a:endParaRPr lang="ru-RU"/>
        </a:p>
      </dgm:t>
    </dgm:pt>
    <dgm:pt modelId="{10D95543-2DC6-42D5-9176-E09719A5731F}">
      <dgm:prSet phldrT="[Текст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>
              <a:latin typeface="+mn-lt"/>
              <a:cs typeface="Arial" panose="020B0604020202020204" pitchFamily="34" charset="0"/>
            </a:rPr>
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</a:r>
        </a:p>
      </dgm:t>
    </dgm:pt>
    <dgm:pt modelId="{1D7554A2-728C-4ACF-A3C4-E322C0093CB9}" type="parTrans" cxnId="{0A46BD07-6399-40BC-A705-A77674D345C4}">
      <dgm:prSet/>
      <dgm:spPr/>
      <dgm:t>
        <a:bodyPr/>
        <a:lstStyle/>
        <a:p>
          <a:endParaRPr lang="ru-RU"/>
        </a:p>
      </dgm:t>
    </dgm:pt>
    <dgm:pt modelId="{7CDEB991-3AF7-4D63-81C8-03D8B32A7C5C}" type="sibTrans" cxnId="{0A46BD07-6399-40BC-A705-A77674D345C4}">
      <dgm:prSet/>
      <dgm:spPr/>
      <dgm:t>
        <a:bodyPr/>
        <a:lstStyle/>
        <a:p>
          <a:endParaRPr lang="ru-RU"/>
        </a:p>
      </dgm:t>
    </dgm:pt>
    <dgm:pt modelId="{9F45AF2E-F8E6-4AF3-828B-D70A735CEDFF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1800" b="1" dirty="0">
              <a:latin typeface="+mn-lt"/>
              <a:cs typeface="Arial" panose="020B0604020202020204" pitchFamily="34" charset="0"/>
            </a:rPr>
            <a:t>Доходы</a:t>
          </a:r>
          <a:r>
            <a:rPr lang="ru-RU" sz="1600" dirty="0">
              <a:latin typeface="+mn-lt"/>
              <a:cs typeface="Arial" panose="020B0604020202020204" pitchFamily="34" charset="0"/>
            </a:rPr>
            <a:t> </a:t>
          </a:r>
          <a:r>
            <a:rPr lang="ru-RU" sz="1800" b="1" dirty="0">
              <a:latin typeface="+mn-lt"/>
              <a:cs typeface="Arial" panose="020B0604020202020204" pitchFamily="34" charset="0"/>
            </a:rPr>
            <a:t>бюджета</a:t>
          </a:r>
        </a:p>
      </dgm:t>
    </dgm:pt>
    <dgm:pt modelId="{E47AF33E-1765-446E-AD54-507DB08644C1}" type="parTrans" cxnId="{8682EB44-0C1C-4C3A-B41C-B43A225EDBAB}">
      <dgm:prSet/>
      <dgm:spPr/>
      <dgm:t>
        <a:bodyPr/>
        <a:lstStyle/>
        <a:p>
          <a:endParaRPr lang="ru-RU"/>
        </a:p>
      </dgm:t>
    </dgm:pt>
    <dgm:pt modelId="{7F350B80-E0C1-4508-BDBD-D2F84AE9021B}" type="sibTrans" cxnId="{8682EB44-0C1C-4C3A-B41C-B43A225EDBAB}">
      <dgm:prSet/>
      <dgm:spPr/>
      <dgm:t>
        <a:bodyPr/>
        <a:lstStyle/>
        <a:p>
          <a:endParaRPr lang="ru-RU"/>
        </a:p>
      </dgm:t>
    </dgm:pt>
    <dgm:pt modelId="{96E0F994-2AB2-406B-A945-7246ED189E9C}">
      <dgm:prSet phldrT="[Текст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>
              <a:latin typeface="+mn-lt"/>
              <a:cs typeface="Arial" panose="020B0604020202020204" pitchFamily="34" charset="0"/>
            </a:rPr>
            <a:t>поступающие в бюджет денежные средства</a:t>
          </a:r>
        </a:p>
      </dgm:t>
    </dgm:pt>
    <dgm:pt modelId="{267DF478-9F4C-4084-AA33-600C802C6036}" type="parTrans" cxnId="{736C7383-0839-478F-AD0B-CB34ABC034B9}">
      <dgm:prSet/>
      <dgm:spPr/>
      <dgm:t>
        <a:bodyPr/>
        <a:lstStyle/>
        <a:p>
          <a:endParaRPr lang="ru-RU"/>
        </a:p>
      </dgm:t>
    </dgm:pt>
    <dgm:pt modelId="{96389B40-2A1D-466E-92EB-0EE52078996E}" type="sibTrans" cxnId="{736C7383-0839-478F-AD0B-CB34ABC034B9}">
      <dgm:prSet/>
      <dgm:spPr/>
      <dgm:t>
        <a:bodyPr/>
        <a:lstStyle/>
        <a:p>
          <a:endParaRPr lang="ru-RU"/>
        </a:p>
      </dgm:t>
    </dgm:pt>
    <dgm:pt modelId="{5D79636E-CDAF-4B71-AF45-B437549CFC4C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1800" b="1" dirty="0">
              <a:latin typeface="+mn-lt"/>
              <a:cs typeface="Arial" panose="020B0604020202020204" pitchFamily="34" charset="0"/>
            </a:rPr>
            <a:t>Расходы бюджета</a:t>
          </a:r>
        </a:p>
      </dgm:t>
    </dgm:pt>
    <dgm:pt modelId="{4C9BC407-F564-43F9-A84E-973123857A8B}" type="parTrans" cxnId="{506F867F-A804-4090-B523-3650BA0CCAED}">
      <dgm:prSet/>
      <dgm:spPr/>
      <dgm:t>
        <a:bodyPr/>
        <a:lstStyle/>
        <a:p>
          <a:endParaRPr lang="ru-RU"/>
        </a:p>
      </dgm:t>
    </dgm:pt>
    <dgm:pt modelId="{7A184303-26CE-4908-AC94-CC87211B25F6}" type="sibTrans" cxnId="{506F867F-A804-4090-B523-3650BA0CCAED}">
      <dgm:prSet/>
      <dgm:spPr/>
      <dgm:t>
        <a:bodyPr/>
        <a:lstStyle/>
        <a:p>
          <a:endParaRPr lang="ru-RU"/>
        </a:p>
      </dgm:t>
    </dgm:pt>
    <dgm:pt modelId="{5E488290-8689-43F8-AD84-762D3CEE9641}">
      <dgm:prSet phldrT="[Текст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>
              <a:latin typeface="+mn-lt"/>
              <a:cs typeface="Arial" panose="020B0604020202020204" pitchFamily="34" charset="0"/>
            </a:rPr>
            <a:t>выплачиваемые из бюджета денежные средства</a:t>
          </a:r>
        </a:p>
      </dgm:t>
    </dgm:pt>
    <dgm:pt modelId="{0220B3CF-5BBF-4934-839B-D9E2DA253863}" type="parTrans" cxnId="{1EF323B2-F075-4284-9C1B-8F5468216A31}">
      <dgm:prSet/>
      <dgm:spPr/>
      <dgm:t>
        <a:bodyPr/>
        <a:lstStyle/>
        <a:p>
          <a:endParaRPr lang="ru-RU"/>
        </a:p>
      </dgm:t>
    </dgm:pt>
    <dgm:pt modelId="{615FE0C4-E145-4261-BEB9-9B3F337AB516}" type="sibTrans" cxnId="{1EF323B2-F075-4284-9C1B-8F5468216A31}">
      <dgm:prSet/>
      <dgm:spPr/>
      <dgm:t>
        <a:bodyPr/>
        <a:lstStyle/>
        <a:p>
          <a:endParaRPr lang="ru-RU"/>
        </a:p>
      </dgm:t>
    </dgm:pt>
    <dgm:pt modelId="{D2E29C4C-96B8-4A7E-9447-5801C5727736}" type="pres">
      <dgm:prSet presAssocID="{77637122-16F7-497B-86ED-527C9DB314A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678FD0-1770-4809-8222-00C66C4B098B}" type="pres">
      <dgm:prSet presAssocID="{21266FA0-F644-4518-B57A-4DB352085EF1}" presName="composite" presStyleCnt="0"/>
      <dgm:spPr/>
    </dgm:pt>
    <dgm:pt modelId="{205B95CA-3855-4DFC-8E7C-2DB4ED36F0DB}" type="pres">
      <dgm:prSet presAssocID="{21266FA0-F644-4518-B57A-4DB352085EF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A93AA0-73E0-4EDB-83ED-EED77EE5582F}" type="pres">
      <dgm:prSet presAssocID="{21266FA0-F644-4518-B57A-4DB352085EF1}" presName="desTx" presStyleLbl="alignAccFollowNode1" presStyleIdx="0" presStyleCnt="3" custScaleX="925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4390F1-F288-4375-971C-0042701B89FE}" type="pres">
      <dgm:prSet presAssocID="{FA7A982D-713B-4A76-9AB7-D03DB5008273}" presName="space" presStyleCnt="0"/>
      <dgm:spPr/>
    </dgm:pt>
    <dgm:pt modelId="{5F12FF7E-2942-4A7D-AE97-1DA12CC71914}" type="pres">
      <dgm:prSet presAssocID="{9F45AF2E-F8E6-4AF3-828B-D70A735CEDFF}" presName="composite" presStyleCnt="0"/>
      <dgm:spPr/>
    </dgm:pt>
    <dgm:pt modelId="{D26AA95F-FBF5-45B6-AD43-6AC00C0EF2FB}" type="pres">
      <dgm:prSet presAssocID="{9F45AF2E-F8E6-4AF3-828B-D70A735CEDFF}" presName="parTx" presStyleLbl="alignNode1" presStyleIdx="1" presStyleCnt="3" custLinFactNeighborX="-1787" custLinFactNeighborY="-74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A4429A-7F69-411B-B429-8C8C9755B79E}" type="pres">
      <dgm:prSet presAssocID="{9F45AF2E-F8E6-4AF3-828B-D70A735CEDFF}" presName="desTx" presStyleLbl="alignAccFollowNode1" presStyleIdx="1" presStyleCnt="3" custScaleX="94468" custScaleY="100053" custLinFactNeighborX="-326" custLinFactNeighborY="-1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7CD695-3AEE-469E-8DB1-B9B8FFF26151}" type="pres">
      <dgm:prSet presAssocID="{7F350B80-E0C1-4508-BDBD-D2F84AE9021B}" presName="space" presStyleCnt="0"/>
      <dgm:spPr/>
    </dgm:pt>
    <dgm:pt modelId="{7D19D50E-9FAA-42EB-9DA9-3006FE0000DA}" type="pres">
      <dgm:prSet presAssocID="{5D79636E-CDAF-4B71-AF45-B437549CFC4C}" presName="composite" presStyleCnt="0"/>
      <dgm:spPr/>
    </dgm:pt>
    <dgm:pt modelId="{F6F37993-1FC1-4F9A-ACDD-84F332F05A36}" type="pres">
      <dgm:prSet presAssocID="{5D79636E-CDAF-4B71-AF45-B437549CFC4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97B904-0208-4866-A492-BAF23529082A}" type="pres">
      <dgm:prSet presAssocID="{5D79636E-CDAF-4B71-AF45-B437549CFC4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46BD07-6399-40BC-A705-A77674D345C4}" srcId="{21266FA0-F644-4518-B57A-4DB352085EF1}" destId="{10D95543-2DC6-42D5-9176-E09719A5731F}" srcOrd="0" destOrd="0" parTransId="{1D7554A2-728C-4ACF-A3C4-E322C0093CB9}" sibTransId="{7CDEB991-3AF7-4D63-81C8-03D8B32A7C5C}"/>
    <dgm:cxn modelId="{50881333-2DDA-49F7-97BD-CBA40AF158E0}" type="presOf" srcId="{10D95543-2DC6-42D5-9176-E09719A5731F}" destId="{57A93AA0-73E0-4EDB-83ED-EED77EE5582F}" srcOrd="0" destOrd="0" presId="urn:microsoft.com/office/officeart/2005/8/layout/hList1"/>
    <dgm:cxn modelId="{506F867F-A804-4090-B523-3650BA0CCAED}" srcId="{77637122-16F7-497B-86ED-527C9DB314A8}" destId="{5D79636E-CDAF-4B71-AF45-B437549CFC4C}" srcOrd="2" destOrd="0" parTransId="{4C9BC407-F564-43F9-A84E-973123857A8B}" sibTransId="{7A184303-26CE-4908-AC94-CC87211B25F6}"/>
    <dgm:cxn modelId="{A6A20206-C671-469B-ADBB-35DD538A8E3F}" type="presOf" srcId="{96E0F994-2AB2-406B-A945-7246ED189E9C}" destId="{25A4429A-7F69-411B-B429-8C8C9755B79E}" srcOrd="0" destOrd="0" presId="urn:microsoft.com/office/officeart/2005/8/layout/hList1"/>
    <dgm:cxn modelId="{736C7383-0839-478F-AD0B-CB34ABC034B9}" srcId="{9F45AF2E-F8E6-4AF3-828B-D70A735CEDFF}" destId="{96E0F994-2AB2-406B-A945-7246ED189E9C}" srcOrd="0" destOrd="0" parTransId="{267DF478-9F4C-4084-AA33-600C802C6036}" sibTransId="{96389B40-2A1D-466E-92EB-0EE52078996E}"/>
    <dgm:cxn modelId="{6E3A5A72-1D51-41D9-8D23-83C23EFF4979}" type="presOf" srcId="{77637122-16F7-497B-86ED-527C9DB314A8}" destId="{D2E29C4C-96B8-4A7E-9447-5801C5727736}" srcOrd="0" destOrd="0" presId="urn:microsoft.com/office/officeart/2005/8/layout/hList1"/>
    <dgm:cxn modelId="{58B81A50-0B83-463D-9045-184DB3BA246D}" type="presOf" srcId="{5E488290-8689-43F8-AD84-762D3CEE9641}" destId="{8D97B904-0208-4866-A492-BAF23529082A}" srcOrd="0" destOrd="0" presId="urn:microsoft.com/office/officeart/2005/8/layout/hList1"/>
    <dgm:cxn modelId="{1EF323B2-F075-4284-9C1B-8F5468216A31}" srcId="{5D79636E-CDAF-4B71-AF45-B437549CFC4C}" destId="{5E488290-8689-43F8-AD84-762D3CEE9641}" srcOrd="0" destOrd="0" parTransId="{0220B3CF-5BBF-4934-839B-D9E2DA253863}" sibTransId="{615FE0C4-E145-4261-BEB9-9B3F337AB516}"/>
    <dgm:cxn modelId="{446324A0-CA46-46D4-A9D8-60CAA739C285}" type="presOf" srcId="{9F45AF2E-F8E6-4AF3-828B-D70A735CEDFF}" destId="{D26AA95F-FBF5-45B6-AD43-6AC00C0EF2FB}" srcOrd="0" destOrd="0" presId="urn:microsoft.com/office/officeart/2005/8/layout/hList1"/>
    <dgm:cxn modelId="{0FF3F35B-A114-4B73-BA1B-053CF96601A9}" type="presOf" srcId="{5D79636E-CDAF-4B71-AF45-B437549CFC4C}" destId="{F6F37993-1FC1-4F9A-ACDD-84F332F05A36}" srcOrd="0" destOrd="0" presId="urn:microsoft.com/office/officeart/2005/8/layout/hList1"/>
    <dgm:cxn modelId="{729D2B62-3AEE-424D-B881-A6A15EAE0137}" srcId="{77637122-16F7-497B-86ED-527C9DB314A8}" destId="{21266FA0-F644-4518-B57A-4DB352085EF1}" srcOrd="0" destOrd="0" parTransId="{C72DC0F2-ECBF-4346-B630-CDC0030FDB29}" sibTransId="{FA7A982D-713B-4A76-9AB7-D03DB5008273}"/>
    <dgm:cxn modelId="{B5421C42-986D-4394-A13E-3AF43E31E18E}" type="presOf" srcId="{21266FA0-F644-4518-B57A-4DB352085EF1}" destId="{205B95CA-3855-4DFC-8E7C-2DB4ED36F0DB}" srcOrd="0" destOrd="0" presId="urn:microsoft.com/office/officeart/2005/8/layout/hList1"/>
    <dgm:cxn modelId="{8682EB44-0C1C-4C3A-B41C-B43A225EDBAB}" srcId="{77637122-16F7-497B-86ED-527C9DB314A8}" destId="{9F45AF2E-F8E6-4AF3-828B-D70A735CEDFF}" srcOrd="1" destOrd="0" parTransId="{E47AF33E-1765-446E-AD54-507DB08644C1}" sibTransId="{7F350B80-E0C1-4508-BDBD-D2F84AE9021B}"/>
    <dgm:cxn modelId="{4A05E5C2-5281-4290-BF8B-DFD030095386}" type="presParOf" srcId="{D2E29C4C-96B8-4A7E-9447-5801C5727736}" destId="{73678FD0-1770-4809-8222-00C66C4B098B}" srcOrd="0" destOrd="0" presId="urn:microsoft.com/office/officeart/2005/8/layout/hList1"/>
    <dgm:cxn modelId="{3047898B-7F20-4FD0-BBEE-B514A153E974}" type="presParOf" srcId="{73678FD0-1770-4809-8222-00C66C4B098B}" destId="{205B95CA-3855-4DFC-8E7C-2DB4ED36F0DB}" srcOrd="0" destOrd="0" presId="urn:microsoft.com/office/officeart/2005/8/layout/hList1"/>
    <dgm:cxn modelId="{CD6B14F3-DDFD-4FD8-8E0D-661660DAB757}" type="presParOf" srcId="{73678FD0-1770-4809-8222-00C66C4B098B}" destId="{57A93AA0-73E0-4EDB-83ED-EED77EE5582F}" srcOrd="1" destOrd="0" presId="urn:microsoft.com/office/officeart/2005/8/layout/hList1"/>
    <dgm:cxn modelId="{4E099538-528D-4A04-8672-CFF823B11741}" type="presParOf" srcId="{D2E29C4C-96B8-4A7E-9447-5801C5727736}" destId="{924390F1-F288-4375-971C-0042701B89FE}" srcOrd="1" destOrd="0" presId="urn:microsoft.com/office/officeart/2005/8/layout/hList1"/>
    <dgm:cxn modelId="{F2D8367C-67AF-47F1-85B0-8DFECA38E7ED}" type="presParOf" srcId="{D2E29C4C-96B8-4A7E-9447-5801C5727736}" destId="{5F12FF7E-2942-4A7D-AE97-1DA12CC71914}" srcOrd="2" destOrd="0" presId="urn:microsoft.com/office/officeart/2005/8/layout/hList1"/>
    <dgm:cxn modelId="{5DCC7124-EA29-4B5F-BC1A-4BBE7F69DE8D}" type="presParOf" srcId="{5F12FF7E-2942-4A7D-AE97-1DA12CC71914}" destId="{D26AA95F-FBF5-45B6-AD43-6AC00C0EF2FB}" srcOrd="0" destOrd="0" presId="urn:microsoft.com/office/officeart/2005/8/layout/hList1"/>
    <dgm:cxn modelId="{0E28647F-8BD2-4B27-8A19-ADB3C904B856}" type="presParOf" srcId="{5F12FF7E-2942-4A7D-AE97-1DA12CC71914}" destId="{25A4429A-7F69-411B-B429-8C8C9755B79E}" srcOrd="1" destOrd="0" presId="urn:microsoft.com/office/officeart/2005/8/layout/hList1"/>
    <dgm:cxn modelId="{608444C3-2FBE-4D1F-8160-F47F6EB45162}" type="presParOf" srcId="{D2E29C4C-96B8-4A7E-9447-5801C5727736}" destId="{E57CD695-3AEE-469E-8DB1-B9B8FFF26151}" srcOrd="3" destOrd="0" presId="urn:microsoft.com/office/officeart/2005/8/layout/hList1"/>
    <dgm:cxn modelId="{0A435C74-2C77-4DE9-98E4-29A91A1D6B24}" type="presParOf" srcId="{D2E29C4C-96B8-4A7E-9447-5801C5727736}" destId="{7D19D50E-9FAA-42EB-9DA9-3006FE0000DA}" srcOrd="4" destOrd="0" presId="urn:microsoft.com/office/officeart/2005/8/layout/hList1"/>
    <dgm:cxn modelId="{D2A98168-B4A6-4F33-A7C9-4A00596A3A4D}" type="presParOf" srcId="{7D19D50E-9FAA-42EB-9DA9-3006FE0000DA}" destId="{F6F37993-1FC1-4F9A-ACDD-84F332F05A36}" srcOrd="0" destOrd="0" presId="urn:microsoft.com/office/officeart/2005/8/layout/hList1"/>
    <dgm:cxn modelId="{A73CB2BA-3012-4EB9-8C99-3031FDDE9AFB}" type="presParOf" srcId="{7D19D50E-9FAA-42EB-9DA9-3006FE0000DA}" destId="{8D97B904-0208-4866-A492-BAF23529082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5B95CA-3855-4DFC-8E7C-2DB4ED36F0DB}">
      <dsp:nvSpPr>
        <dsp:cNvPr id="0" name=""/>
        <dsp:cNvSpPr/>
      </dsp:nvSpPr>
      <dsp:spPr>
        <a:xfrm>
          <a:off x="2776" y="121400"/>
          <a:ext cx="2706873" cy="418671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+mn-lt"/>
              <a:cs typeface="Arial" panose="020B0604020202020204" pitchFamily="34" charset="0"/>
            </a:rPr>
            <a:t>Бюджет</a:t>
          </a:r>
        </a:p>
      </dsp:txBody>
      <dsp:txXfrm>
        <a:off x="2776" y="121400"/>
        <a:ext cx="2706873" cy="418671"/>
      </dsp:txXfrm>
    </dsp:sp>
    <dsp:sp modelId="{57A93AA0-73E0-4EDB-83ED-EED77EE5582F}">
      <dsp:nvSpPr>
        <dsp:cNvPr id="0" name=""/>
        <dsp:cNvSpPr/>
      </dsp:nvSpPr>
      <dsp:spPr>
        <a:xfrm>
          <a:off x="103160" y="540072"/>
          <a:ext cx="2506104" cy="1836065"/>
        </a:xfrm>
        <a:prstGeom prst="rect">
          <a:avLst/>
        </a:prstGeom>
        <a:solidFill>
          <a:srgbClr val="FFFF00">
            <a:alpha val="90000"/>
          </a:srgbClr>
        </a:solidFill>
        <a:ln w="952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>
              <a:latin typeface="+mn-lt"/>
              <a:cs typeface="Arial" panose="020B0604020202020204" pitchFamily="34" charset="0"/>
            </a:rPr>
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</a:r>
        </a:p>
      </dsp:txBody>
      <dsp:txXfrm>
        <a:off x="103160" y="540072"/>
        <a:ext cx="2506104" cy="1836065"/>
      </dsp:txXfrm>
    </dsp:sp>
    <dsp:sp modelId="{D26AA95F-FBF5-45B6-AD43-6AC00C0EF2FB}">
      <dsp:nvSpPr>
        <dsp:cNvPr id="0" name=""/>
        <dsp:cNvSpPr/>
      </dsp:nvSpPr>
      <dsp:spPr>
        <a:xfrm>
          <a:off x="3040240" y="90092"/>
          <a:ext cx="2706873" cy="418671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+mn-lt"/>
              <a:cs typeface="Arial" panose="020B0604020202020204" pitchFamily="34" charset="0"/>
            </a:rPr>
            <a:t>Доходы</a:t>
          </a:r>
          <a:r>
            <a:rPr lang="ru-RU" sz="1600" kern="1200" dirty="0">
              <a:latin typeface="+mn-lt"/>
              <a:cs typeface="Arial" panose="020B0604020202020204" pitchFamily="34" charset="0"/>
            </a:rPr>
            <a:t> </a:t>
          </a:r>
          <a:r>
            <a:rPr lang="ru-RU" sz="1800" b="1" kern="1200" dirty="0">
              <a:latin typeface="+mn-lt"/>
              <a:cs typeface="Arial" panose="020B0604020202020204" pitchFamily="34" charset="0"/>
            </a:rPr>
            <a:t>бюджета</a:t>
          </a:r>
        </a:p>
      </dsp:txBody>
      <dsp:txXfrm>
        <a:off x="3040240" y="90092"/>
        <a:ext cx="2706873" cy="418671"/>
      </dsp:txXfrm>
    </dsp:sp>
    <dsp:sp modelId="{25A4429A-7F69-411B-B429-8C8C9755B79E}">
      <dsp:nvSpPr>
        <dsp:cNvPr id="0" name=""/>
        <dsp:cNvSpPr/>
      </dsp:nvSpPr>
      <dsp:spPr>
        <a:xfrm>
          <a:off x="3154659" y="502933"/>
          <a:ext cx="2557129" cy="1837038"/>
        </a:xfrm>
        <a:prstGeom prst="rect">
          <a:avLst/>
        </a:prstGeom>
        <a:solidFill>
          <a:srgbClr val="FFFF00">
            <a:alpha val="90000"/>
          </a:srgbClr>
        </a:solidFill>
        <a:ln w="952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>
              <a:latin typeface="+mn-lt"/>
              <a:cs typeface="Arial" panose="020B0604020202020204" pitchFamily="34" charset="0"/>
            </a:rPr>
            <a:t>поступающие в бюджет денежные средства</a:t>
          </a:r>
        </a:p>
      </dsp:txBody>
      <dsp:txXfrm>
        <a:off x="3154659" y="502933"/>
        <a:ext cx="2557129" cy="1837038"/>
      </dsp:txXfrm>
    </dsp:sp>
    <dsp:sp modelId="{F6F37993-1FC1-4F9A-ACDD-84F332F05A36}">
      <dsp:nvSpPr>
        <dsp:cNvPr id="0" name=""/>
        <dsp:cNvSpPr/>
      </dsp:nvSpPr>
      <dsp:spPr>
        <a:xfrm>
          <a:off x="6174447" y="121400"/>
          <a:ext cx="2706873" cy="418671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+mn-lt"/>
              <a:cs typeface="Arial" panose="020B0604020202020204" pitchFamily="34" charset="0"/>
            </a:rPr>
            <a:t>Расходы бюджета</a:t>
          </a:r>
        </a:p>
      </dsp:txBody>
      <dsp:txXfrm>
        <a:off x="6174447" y="121400"/>
        <a:ext cx="2706873" cy="418671"/>
      </dsp:txXfrm>
    </dsp:sp>
    <dsp:sp modelId="{8D97B904-0208-4866-A492-BAF23529082A}">
      <dsp:nvSpPr>
        <dsp:cNvPr id="0" name=""/>
        <dsp:cNvSpPr/>
      </dsp:nvSpPr>
      <dsp:spPr>
        <a:xfrm>
          <a:off x="6174447" y="540072"/>
          <a:ext cx="2706873" cy="1836065"/>
        </a:xfrm>
        <a:prstGeom prst="rect">
          <a:avLst/>
        </a:prstGeom>
        <a:solidFill>
          <a:srgbClr val="FFFF00">
            <a:alpha val="90000"/>
          </a:srgbClr>
        </a:solidFill>
        <a:ln w="952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>
              <a:latin typeface="+mn-lt"/>
              <a:cs typeface="Arial" panose="020B0604020202020204" pitchFamily="34" charset="0"/>
            </a:rPr>
            <a:t>выплачиваемые из бюджета денежные средства</a:t>
          </a:r>
        </a:p>
      </dsp:txBody>
      <dsp:txXfrm>
        <a:off x="6174447" y="540072"/>
        <a:ext cx="2706873" cy="1836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0.77961</cdr:x>
      <cdr:y>0.05556</cdr:y>
    </cdr:from>
    <cdr:to>
      <cdr:x>0.93317</cdr:x>
      <cdr:y>0.1973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752528" y="216024"/>
          <a:ext cx="936102" cy="5511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accent6">
                  <a:lumMod val="75000"/>
                </a:schemeClr>
              </a:solidFill>
            </a:rPr>
            <a:t>100%</a:t>
          </a:r>
          <a:endParaRPr lang="ru-RU" sz="2400" b="1" dirty="0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36A4D-2B72-4060-BFE0-FFF295DE6778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2B9B3-0556-4F84-BCD7-82CBE240EB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324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2B9B3-0556-4F84-BCD7-82CBE240EBF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588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1868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547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819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7673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194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4255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386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443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8562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679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7857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2491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94955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9101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755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193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583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29.04.2025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96697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 descr="C:\Users\Хеда\Desktop\Актуально\снова ленинское\Солнце-жжет-как-крапи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47002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Бюджет для граждан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292" y="4797152"/>
            <a:ext cx="8424936" cy="1584176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Отчет об исполнении  бюджета муниципального образования Некрасовское сельское поселение Советского района Республики Крым за 2024 год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22" name="AutoShape 2" descr="https://lucidgypsy.files.wordpress.com/2013/12/sky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Хеда\Desktop\Актуально\снова ленинское\Солнце-жжет-как-крапи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755576" y="188640"/>
            <a:ext cx="7488832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alt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Уважаемые жители Некрасовского сельского поселения!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844824"/>
            <a:ext cx="87129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700" b="1" dirty="0" smtClean="0">
                <a:solidFill>
                  <a:schemeClr val="accent3">
                    <a:lumMod val="50000"/>
                  </a:schemeClr>
                </a:solidFill>
              </a:rPr>
              <a:t>       </a:t>
            </a:r>
            <a:r>
              <a:rPr lang="ru-RU" sz="2700" b="1" dirty="0" smtClean="0">
                <a:solidFill>
                  <a:srgbClr val="34411B"/>
                </a:solidFill>
              </a:rPr>
              <a:t>Представляем Вашему вниманию Отчет об исполнении  бюджета Некрасовского сельского поселения Советского района за 2024 год.</a:t>
            </a:r>
          </a:p>
          <a:p>
            <a:pPr algn="just"/>
            <a:r>
              <a:rPr lang="ru-RU" sz="2700" b="1" dirty="0" smtClean="0">
                <a:solidFill>
                  <a:srgbClr val="34411B"/>
                </a:solidFill>
              </a:rPr>
              <a:t>        Бюджет для граждан нацелен на получение обратной связи от жителей поселения, которых волнуют проблемы муниципальных финансов. Надеемся, что представление бюджета в понятной для жителей форме повысит уровень общественного участия граждан в бюджетном процессе.</a:t>
            </a:r>
            <a:endParaRPr lang="ru-RU" sz="2700" b="1" dirty="0">
              <a:solidFill>
                <a:srgbClr val="34411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Хеда\Desktop\Актуально\снова ленинское\Солнце-жжет-как-крапи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25845615"/>
              </p:ext>
            </p:extLst>
          </p:nvPr>
        </p:nvGraphicFramePr>
        <p:xfrm>
          <a:off x="107504" y="980728"/>
          <a:ext cx="8884097" cy="2497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5536" y="260648"/>
            <a:ext cx="2766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E87D37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ЧТО ТАКОЕ БЮДЖЕТ?</a:t>
            </a:r>
          </a:p>
        </p:txBody>
      </p:sp>
      <p:pic>
        <p:nvPicPr>
          <p:cNvPr id="5" name="Рисунок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9040"/>
            <a:ext cx="2490788" cy="289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635896" y="4005064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Если расходы бюджета превышают доходы, то бюджет исполняется  с дефицитом.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При дефицитном бюджете растет долг и (или) снижаются остатки средств на счете бюджета. 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600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Хеда\Desktop\Актуально\снова ленинское\Солнце-жжет-как-крапи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1520" y="188640"/>
            <a:ext cx="8892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ОСНОВНЫЕ ПАРАМЕТРЫ ИСПОЛНЕНИЯ  БЮДЖЕТА НЕКРАСОВСКОГО СЕЛЬСКОГО ПОСЕЛЕНИЯ ЗА 2024 ГОД (ТЫС.РУБ.)</a:t>
            </a:r>
            <a:endParaRPr lang="ru-RU" sz="2800" b="1" dirty="0">
              <a:solidFill>
                <a:srgbClr val="FFC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872962"/>
              </p:ext>
            </p:extLst>
          </p:nvPr>
        </p:nvGraphicFramePr>
        <p:xfrm>
          <a:off x="1115616" y="1844824"/>
          <a:ext cx="7200800" cy="2560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76963"/>
                <a:gridCol w="1538035"/>
                <a:gridCol w="1383704"/>
                <a:gridCol w="1902098"/>
              </a:tblGrid>
              <a:tr h="83580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Показатель</a:t>
                      </a:r>
                      <a:endParaRPr lang="ru-RU" sz="24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План</a:t>
                      </a:r>
                      <a:endParaRPr lang="ru-RU" sz="24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Факт</a:t>
                      </a:r>
                      <a:endParaRPr lang="ru-RU" sz="24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Исполнение</a:t>
                      </a: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(%)</a:t>
                      </a:r>
                      <a:endParaRPr lang="ru-RU" sz="24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21464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Доход</a:t>
                      </a:r>
                      <a:endParaRPr lang="ru-RU" sz="24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7 265,1</a:t>
                      </a:r>
                      <a:endParaRPr lang="ru-RU" sz="20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7 463,1</a:t>
                      </a:r>
                      <a:endParaRPr lang="ru-RU" sz="20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99,5</a:t>
                      </a:r>
                      <a:endParaRPr lang="ru-RU" sz="20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21464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Расход</a:t>
                      </a:r>
                      <a:endParaRPr lang="ru-RU" sz="24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7</a:t>
                      </a:r>
                      <a:r>
                        <a:rPr lang="ru-RU" sz="2000" b="1" kern="12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326,3</a:t>
                      </a:r>
                      <a:endParaRPr lang="ru-RU" sz="20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7 326,3</a:t>
                      </a:r>
                      <a:endParaRPr lang="ru-RU" sz="20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100</a:t>
                      </a:r>
                      <a:endParaRPr lang="ru-RU" sz="20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21464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Дефицит</a:t>
                      </a:r>
                      <a:endParaRPr lang="ru-RU" sz="24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61,2</a:t>
                      </a:r>
                      <a:endParaRPr lang="ru-RU" sz="20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136,8</a:t>
                      </a:r>
                      <a:endParaRPr lang="ru-RU" sz="20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-</a:t>
                      </a:r>
                      <a:endParaRPr lang="ru-RU" sz="20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4" descr="http://zuzino.mos.ru/upload/medialibrary/d03/byudzhet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4509120"/>
            <a:ext cx="4194984" cy="2065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Хеда\Desktop\Актуально\снова ленинское\Солнце-жжет-как-крапи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3528" y="332656"/>
            <a:ext cx="83440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ИСПОЛНЕНИЕ БЮДЖЕТА НЕКРАСОВСКОГО СЕЛЬСКОГО ПОСЕЛЕНИЯ ЗА 2024 ГОД ПО ДОХОДАМ (ТЫС.РУБ.)</a:t>
            </a:r>
            <a:endParaRPr lang="ru-RU" sz="2800" b="1" dirty="0">
              <a:solidFill>
                <a:srgbClr val="FFC000"/>
              </a:solidFill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810212988"/>
              </p:ext>
            </p:extLst>
          </p:nvPr>
        </p:nvGraphicFramePr>
        <p:xfrm>
          <a:off x="467544" y="1916832"/>
          <a:ext cx="3744416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817564949"/>
              </p:ext>
            </p:extLst>
          </p:nvPr>
        </p:nvGraphicFramePr>
        <p:xfrm>
          <a:off x="3635896" y="1916832"/>
          <a:ext cx="550810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Хеда\Desktop\Актуально\снова ленинское\Солнце-жжет-как-крапи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357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592335"/>
              </p:ext>
            </p:extLst>
          </p:nvPr>
        </p:nvGraphicFramePr>
        <p:xfrm>
          <a:off x="287524" y="1948211"/>
          <a:ext cx="8640959" cy="337063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5782560"/>
                <a:gridCol w="878180"/>
                <a:gridCol w="936104"/>
                <a:gridCol w="1044115"/>
              </a:tblGrid>
              <a:tr h="4417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План</a:t>
                      </a:r>
                      <a:endParaRPr lang="ru-RU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Поступило</a:t>
                      </a:r>
                      <a:endParaRPr lang="ru-RU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Отклонения</a:t>
                      </a:r>
                      <a:endParaRPr lang="ru-RU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</a:tr>
              <a:tr h="2486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1 486,4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-109,1</a:t>
                      </a:r>
                      <a:endParaRPr lang="ru-RU" sz="15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</a:tr>
              <a:tr h="2685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Налог на доходы физических </a:t>
                      </a:r>
                      <a:r>
                        <a:rPr lang="ru-RU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лиц</a:t>
                      </a:r>
                      <a:endParaRPr lang="ru-RU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590,1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584,3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60,3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</a:tr>
              <a:tr h="2903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4967C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Единый сельскохозяйственный налог</a:t>
                      </a:r>
                      <a:endParaRPr kumimoji="0" lang="ru-RU" sz="15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4967C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233,5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233,5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</a:tr>
              <a:tr h="265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Налог на имущество физических лиц</a:t>
                      </a:r>
                      <a:endParaRPr lang="ru-RU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605,2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569,5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-3,3</a:t>
                      </a:r>
                    </a:p>
                  </a:txBody>
                  <a:tcPr marL="61147" marR="61147" marT="0" marB="0"/>
                </a:tc>
              </a:tr>
              <a:tr h="2208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Земельный налог</a:t>
                      </a:r>
                      <a:endParaRPr lang="ru-RU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737,8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931,5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28,2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</a:tr>
              <a:tr h="2208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Государственная пошлина</a:t>
                      </a:r>
                      <a:endParaRPr lang="ru-RU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10,0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12,7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2,7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</a:tr>
              <a:tr h="4985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Доходы</a:t>
                      </a:r>
                      <a:r>
                        <a:rPr lang="ru-RU" sz="15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от использования имущества, находящегося в государственной и муниципальной собственности</a:t>
                      </a:r>
                      <a:endParaRPr lang="ru-RU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279,6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320,4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40,8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</a:tr>
              <a:tr h="4417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Прочие</a:t>
                      </a:r>
                      <a:r>
                        <a:rPr lang="ru-RU" sz="15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неналоговые доходы бюджетов сельских поселений </a:t>
                      </a:r>
                      <a:endParaRPr lang="ru-RU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0,0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0,00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</a:tr>
              <a:tr h="4276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Штрафы, санкции, возмещение ущерба</a:t>
                      </a:r>
                      <a:endParaRPr lang="ru-RU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5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47" marR="61147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СТРУКТУРА И ОБЪЕМ НАЛОГОВЫХ И НЕНАЛОГОВЫХ ДОХОДОВ БЮДЖЕТА НЕКРАСОВСКОГО СЕЛЬСКОГО ПОСЕЛЕНИЯ ЗА 2024 ГОД (ТЫС.РУБ.)</a:t>
            </a:r>
            <a:endParaRPr lang="ru-RU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Хеда\Desktop\Актуально\снова ленинское\Солнце-жжет-как-крапи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СТРУКТУРА И ОБЪЕМ БЕЗВОЗМЕЗДНЫХ ПОСТУПЛЕНИЙ (ТЫС.РУБ.)  </a:t>
            </a:r>
            <a:endParaRPr lang="ru-RU" sz="2800" b="1" dirty="0">
              <a:solidFill>
                <a:srgbClr val="FFC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892485"/>
              </p:ext>
            </p:extLst>
          </p:nvPr>
        </p:nvGraphicFramePr>
        <p:xfrm>
          <a:off x="395536" y="939004"/>
          <a:ext cx="8352928" cy="52263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752528"/>
                <a:gridCol w="1296144"/>
                <a:gridCol w="1224136"/>
                <a:gridCol w="1080120"/>
              </a:tblGrid>
              <a:tr h="473772">
                <a:tc>
                  <a:txBody>
                    <a:bodyPr/>
                    <a:lstStyle/>
                    <a:p>
                      <a:pPr algn="l"/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+mj-lt"/>
                        </a:rPr>
                        <a:t>План</a:t>
                      </a:r>
                      <a:endParaRPr lang="ru-RU" sz="11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+mj-lt"/>
                        </a:rPr>
                        <a:t>Факт</a:t>
                      </a:r>
                      <a:endParaRPr lang="ru-RU" sz="11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atin typeface="+mj-lt"/>
                        </a:rPr>
                        <a:t>Исполнение(%)</a:t>
                      </a:r>
                      <a:endParaRPr lang="ru-RU" sz="11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37748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 smtClean="0">
                          <a:solidFill>
                            <a:srgbClr val="C00000"/>
                          </a:solidFill>
                        </a:rPr>
                        <a:t>ВСЕГО</a:t>
                      </a:r>
                      <a:endParaRPr lang="ru-RU" sz="105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10 312,0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10 312,0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100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10324">
                <a:tc>
                  <a:txBody>
                    <a:bodyPr/>
                    <a:lstStyle/>
                    <a:p>
                      <a:pPr algn="l"/>
                      <a:r>
                        <a:rPr lang="ru-RU" sz="105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Дотации на выравнивание бюджетной обеспеченности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926,1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926,1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100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Дотации бюджетам на</a:t>
                      </a:r>
                      <a:r>
                        <a:rPr lang="ru-RU" sz="105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поддержку мер по обеспечению сбалансированности бюджетов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1 377,9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1 377,9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100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83264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 Субсидии бюджетам сельских поселений (на софинансирование капитальных вложений в объекты муниципальной собственности, приобретение объектов недвижимого имущества в муниципальную собственность в рамках Государственной программы Республики Крым по укреплению единства российской нации и этнокультурному развитию народов России «Республика Крым – территория межнационального согласия»)</a:t>
                      </a:r>
                      <a:endParaRPr lang="ru-RU" sz="9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6 262,1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6 262,</a:t>
                      </a:r>
                      <a:r>
                        <a:rPr lang="ru-RU" sz="11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11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100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83264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 субсидии бюджетам сельских поселений (на софинансирование реализации проектов инициативного бюджетирования в Республике Крым)</a:t>
                      </a:r>
                      <a:endParaRPr lang="ru-RU" sz="9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889,0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889,0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100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83264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сельских поселений на выполнение передаваемых</a:t>
                      </a:r>
                      <a:r>
                        <a:rPr lang="ru-RU" sz="105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полномочий субъектов РФ (в сфере административной ответственности)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0,8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0,8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100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59920">
                <a:tc>
                  <a:txBody>
                    <a:bodyPr/>
                    <a:lstStyle/>
                    <a:p>
                      <a:pPr algn="l"/>
                      <a:r>
                        <a:rPr lang="ru-RU" sz="105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Субвенции на осуществление полномочий по первичному воинскому учету  на территориях,  где отсутствуют военные комиссариаты 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118,1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118,1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100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Прочие межбюджетные трансферты, передаваемые бюджетам сельских поселений (на содержание автомобильных дорог общего пользования местного значения)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705,5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705,5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100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 межбюджетные трансферты, передаваемые бюджетам сельских поселений ( на поощрения муниципальных управленческих команд)</a:t>
                      </a:r>
                      <a:endParaRPr lang="ru-RU" sz="105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32,5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32,5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100</a:t>
                      </a:r>
                      <a:endParaRPr lang="ru-RU" sz="11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Хеда\Desktop\Актуально\снова ленинское\Солнце-жжет-как-крапи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11560" y="188640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ИСПОЛНЕНИЕ БЮДЖЕТА НЕКРАСОВСКОГО СЕЛЬСКОГО ПОСЕЛЕНИЯ ЗА 2024 ГОД ПО РАСХОДАМ (ТЫС.РУБ.)</a:t>
            </a:r>
            <a:endParaRPr lang="ru-RU" sz="2800" b="1" dirty="0">
              <a:solidFill>
                <a:srgbClr val="FFC000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40488902"/>
              </p:ext>
            </p:extLst>
          </p:nvPr>
        </p:nvGraphicFramePr>
        <p:xfrm>
          <a:off x="1403648" y="2060848"/>
          <a:ext cx="609600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Хеда\Desktop\Актуально\снова ленинское\Солнце-жжет-как-крапи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472349"/>
              </p:ext>
            </p:extLst>
          </p:nvPr>
        </p:nvGraphicFramePr>
        <p:xfrm>
          <a:off x="467544" y="1340768"/>
          <a:ext cx="8352927" cy="4339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0"/>
                <a:gridCol w="1152128"/>
                <a:gridCol w="1152128"/>
                <a:gridCol w="1008111"/>
              </a:tblGrid>
              <a:tr h="61274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Исполнение(%)</a:t>
                      </a:r>
                      <a:endParaRPr lang="ru-RU" dirty="0"/>
                    </a:p>
                  </a:txBody>
                  <a:tcPr/>
                </a:tc>
              </a:tr>
              <a:tr h="35013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ВСЕГО</a:t>
                      </a:r>
                      <a:endParaRPr lang="ru-RU" sz="18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12 303,9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12 303,9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ru-RU" b="1" dirty="0"/>
                    </a:p>
                  </a:txBody>
                  <a:tcPr/>
                </a:tc>
              </a:tr>
              <a:tr h="290304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Общегосударственные вопросы</a:t>
                      </a:r>
                      <a:r>
                        <a:rPr lang="ru-RU" sz="18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2 955,6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2 955,6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100</a:t>
                      </a:r>
                      <a:endParaRPr lang="ru-RU" b="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Национальная оборона</a:t>
                      </a:r>
                      <a:endParaRPr lang="ru-RU" sz="1800" b="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118,1</a:t>
                      </a:r>
                      <a:endParaRPr lang="ru-RU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118,1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/>
                        <a:t>100</a:t>
                      </a: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Дорожное хозяйство (дорожные фонды)</a:t>
                      </a:r>
                      <a:endParaRPr lang="ru-RU" sz="180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705,5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705,5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100</a:t>
                      </a:r>
                      <a:endParaRPr lang="ru-RU" b="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Другие вопросы в области национальной экономики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77,0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77,0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100</a:t>
                      </a:r>
                      <a:endParaRPr lang="ru-RU" b="0" dirty="0"/>
                    </a:p>
                  </a:txBody>
                  <a:tcPr/>
                </a:tc>
              </a:tr>
              <a:tr h="38628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Жилищное</a:t>
                      </a:r>
                      <a:r>
                        <a:rPr lang="ru-RU" sz="18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хозяйство</a:t>
                      </a:r>
                      <a:endParaRPr lang="ru-RU" sz="18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6 661,7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6 661,7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100</a:t>
                      </a:r>
                      <a:endParaRPr lang="ru-RU" b="0" dirty="0"/>
                    </a:p>
                  </a:txBody>
                  <a:tcPr/>
                </a:tc>
              </a:tr>
              <a:tr h="350139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Благоустройство</a:t>
                      </a:r>
                      <a:endParaRPr lang="ru-RU" sz="1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1 633,2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1 633,2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100</a:t>
                      </a:r>
                      <a:endParaRPr lang="ru-RU" b="0" dirty="0"/>
                    </a:p>
                  </a:txBody>
                  <a:tcPr/>
                </a:tc>
              </a:tr>
              <a:tr h="350139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Культура</a:t>
                      </a:r>
                      <a:endParaRPr lang="ru-RU" sz="1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152,8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152,8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100</a:t>
                      </a:r>
                      <a:endParaRPr lang="ru-RU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5536" y="188640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C000"/>
                </a:solidFill>
              </a:rPr>
              <a:t>СТРУКТУРА И ОБЪЕМ РАСХОДОВ БЮДЖЕТА НЕКРАСОВСКОГО СЕЛЬСКОГО ПОСЕЛЕНИЯ ЗА 2024 (ТЫС.РУБ.)</a:t>
            </a:r>
            <a:endParaRPr lang="ru-RU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Хеда\Desktop\Актуально\снова ленинское\Солнце-жжет-как-крапи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8126" y="0"/>
            <a:ext cx="90458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РАСХОДЫ БЮДЖЕТА ПОСЕЛЕНИЯ В РАМКАХ МУНИЦИПАЛЬНЫХ  ЦЕЛЕВЫХ ПРОГРАММ ЗА 2024 ГОД (РУБ.)</a:t>
            </a:r>
            <a:endParaRPr lang="ru-RU" sz="2800" b="1" dirty="0">
              <a:solidFill>
                <a:srgbClr val="FFC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595098"/>
              </p:ext>
            </p:extLst>
          </p:nvPr>
        </p:nvGraphicFramePr>
        <p:xfrm>
          <a:off x="179512" y="1412776"/>
          <a:ext cx="8640960" cy="388386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89659"/>
                <a:gridCol w="1290842"/>
                <a:gridCol w="1434268"/>
                <a:gridCol w="1326191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программ</a:t>
                      </a:r>
                      <a:endParaRPr lang="ru-RU" sz="105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Годовые назначения</a:t>
                      </a:r>
                      <a:endParaRPr lang="ru-RU" sz="105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Кассовое исполнение</a:t>
                      </a:r>
                      <a:endParaRPr lang="ru-RU" sz="105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  <a:endParaRPr lang="en-US" sz="105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5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(%)</a:t>
                      </a:r>
                      <a:endParaRPr lang="ru-RU" sz="105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1056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ПО ПРОГРАММАМ</a:t>
                      </a:r>
                      <a:endParaRPr lang="ru-RU" sz="105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</a:rPr>
                        <a:t>12 188 413,45</a:t>
                      </a:r>
                      <a:endParaRPr lang="ru-RU" sz="1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</a:rPr>
                        <a:t>12 188 401,68</a:t>
                      </a:r>
                      <a:endParaRPr lang="ru-RU" sz="10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1992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"Улучшение качества муниципального управления"</a:t>
                      </a:r>
                      <a:endParaRPr lang="ru-RU" sz="105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</a:rPr>
                        <a:t>3 484 926,40</a:t>
                      </a:r>
                      <a:endParaRPr lang="ru-RU" sz="1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3 484 926,40</a:t>
                      </a:r>
                      <a:endParaRPr lang="ru-RU" sz="1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523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культуры на территории Некрасовского сельского поселения Советского района Республики Крым"</a:t>
                      </a:r>
                      <a:endParaRPr lang="ru-RU" sz="105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</a:rPr>
                        <a:t>152 777,00</a:t>
                      </a:r>
                      <a:endParaRPr lang="ru-RU" sz="1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</a:rPr>
                        <a:t>152 777,00</a:t>
                      </a:r>
                      <a:endParaRPr lang="ru-RU" sz="1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0236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</a:t>
                      </a:r>
                      <a:r>
                        <a:rPr lang="ru-RU" sz="105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программа «Развитие дорог местного значения на территории Некрасовского сельского поселения Советского района Республики Крым»</a:t>
                      </a:r>
                      <a:endParaRPr lang="ru-RU" sz="105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</a:rPr>
                        <a:t>1 351 002,67</a:t>
                      </a:r>
                      <a:endParaRPr lang="ru-RU" sz="1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</a:rPr>
                        <a:t>1 350 955,50</a:t>
                      </a:r>
                      <a:endParaRPr lang="ru-RU" sz="1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47,17</a:t>
                      </a:r>
                      <a:endParaRPr lang="ru-RU" sz="10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523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"Благоустройство территории Некрасовского сельского поселения".</a:t>
                      </a:r>
                      <a:endParaRPr lang="ru-RU" sz="105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</a:rPr>
                        <a:t>2 054 735,90</a:t>
                      </a:r>
                      <a:endParaRPr lang="ru-RU" sz="1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</a:rPr>
                        <a:t>2 054 667,83</a:t>
                      </a:r>
                      <a:endParaRPr lang="ru-RU" sz="1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68,07</a:t>
                      </a:r>
                      <a:endParaRPr lang="ru-RU" sz="10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4337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"Осуществление первичного воинского учета муниципального образования Некрасовское сельское поселение Советского района Республики Крым"</a:t>
                      </a:r>
                      <a:endParaRPr lang="ru-RU" sz="105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</a:rPr>
                        <a:t>140 028,00</a:t>
                      </a:r>
                      <a:endParaRPr lang="ru-RU" sz="1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</a:rPr>
                        <a:t>140 028,00</a:t>
                      </a:r>
                      <a:endParaRPr lang="ru-RU" sz="1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523">
                <a:tc>
                  <a:txBody>
                    <a:bodyPr/>
                    <a:lstStyle/>
                    <a:p>
                      <a:endParaRPr lang="ru-RU" sz="105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593" y="5877272"/>
            <a:ext cx="9120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>
                <a:solidFill>
                  <a:srgbClr val="002060"/>
                </a:solidFill>
              </a:rPr>
              <a:t>*</a:t>
            </a:r>
            <a:endParaRPr lang="ru-RU" sz="12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Хеда\Desktop\Актуально\снова ленинское\Солнце-жжет-как-крапи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919008"/>
            <a:ext cx="83164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Администрация Некрасовского сельского поселения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Телефон: +79788492352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Адрес: 297211,Республика </a:t>
            </a:r>
            <a:r>
              <a:rPr lang="ru-RU" sz="2000" b="1" dirty="0">
                <a:solidFill>
                  <a:schemeClr val="bg1"/>
                </a:solidFill>
              </a:rPr>
              <a:t>К</a:t>
            </a:r>
            <a:r>
              <a:rPr lang="ru-RU" sz="2000" b="1" dirty="0" smtClean="0">
                <a:solidFill>
                  <a:schemeClr val="bg1"/>
                </a:solidFill>
              </a:rPr>
              <a:t>рым, Советский район, с. Некрасовка, ул. Советская, 33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E-mail: </a:t>
            </a:r>
            <a:r>
              <a:rPr lang="en-US" sz="2000" dirty="0"/>
              <a:t>nekrasovka@sovmo.rk.gov.ru</a:t>
            </a:r>
            <a:endParaRPr lang="ru-RU" sz="2000" b="1" dirty="0" smtClean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340768"/>
            <a:ext cx="72728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СПАСИБО ЗА ВНИМАНИЕ !</a:t>
            </a:r>
            <a:endParaRPr lang="ru-RU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3368</TotalTime>
  <Words>623</Words>
  <Application>Microsoft Office PowerPoint</Application>
  <PresentationFormat>Экран (4:3)</PresentationFormat>
  <Paragraphs>192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Сектор</vt:lpstr>
      <vt:lpstr>Бюджет для граждан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Семейка Соитовых!</dc:creator>
  <cp:lastModifiedBy>Витя</cp:lastModifiedBy>
  <cp:revision>43</cp:revision>
  <dcterms:created xsi:type="dcterms:W3CDTF">2018-03-07T10:41:26Z</dcterms:created>
  <dcterms:modified xsi:type="dcterms:W3CDTF">2025-04-29T12:51:08Z</dcterms:modified>
</cp:coreProperties>
</file>